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74" r:id="rId3"/>
    <p:sldId id="260" r:id="rId4"/>
    <p:sldId id="270" r:id="rId5"/>
    <p:sldId id="261" r:id="rId6"/>
    <p:sldId id="256" r:id="rId7"/>
    <p:sldId id="272" r:id="rId8"/>
    <p:sldId id="258" r:id="rId9"/>
    <p:sldId id="257" r:id="rId10"/>
    <p:sldId id="268" r:id="rId11"/>
    <p:sldId id="269" r:id="rId12"/>
    <p:sldId id="273" r:id="rId13"/>
    <p:sldId id="271" r:id="rId14"/>
    <p:sldId id="263" r:id="rId15"/>
    <p:sldId id="267" r:id="rId16"/>
    <p:sldId id="264" r:id="rId17"/>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53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2" d="100"/>
          <a:sy n="112" d="100"/>
        </p:scale>
        <p:origin x="-158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5AA88170-9A98-4F46-9FD6-FAE47F94C68B}" type="datetimeFigureOut">
              <a:rPr lang="en-CA" smtClean="0"/>
              <a:t>07/09/2012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2C04058-DB0F-4445-BCE1-6941E6713ACC}" type="slidenum">
              <a:rPr lang="en-CA" smtClean="0"/>
              <a:t>‹#›</a:t>
            </a:fld>
            <a:endParaRPr lang="en-CA" dirty="0"/>
          </a:p>
        </p:txBody>
      </p:sp>
    </p:spTree>
    <p:extLst>
      <p:ext uri="{BB962C8B-B14F-4D97-AF65-F5344CB8AC3E}">
        <p14:creationId xmlns:p14="http://schemas.microsoft.com/office/powerpoint/2010/main" val="1030754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AA88170-9A98-4F46-9FD6-FAE47F94C68B}" type="datetimeFigureOut">
              <a:rPr lang="en-CA" smtClean="0"/>
              <a:t>07/09/2012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2C04058-DB0F-4445-BCE1-6941E6713ACC}" type="slidenum">
              <a:rPr lang="en-CA" smtClean="0"/>
              <a:t>‹#›</a:t>
            </a:fld>
            <a:endParaRPr lang="en-CA" dirty="0"/>
          </a:p>
        </p:txBody>
      </p:sp>
    </p:spTree>
    <p:extLst>
      <p:ext uri="{BB962C8B-B14F-4D97-AF65-F5344CB8AC3E}">
        <p14:creationId xmlns:p14="http://schemas.microsoft.com/office/powerpoint/2010/main" val="3611432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AA88170-9A98-4F46-9FD6-FAE47F94C68B}" type="datetimeFigureOut">
              <a:rPr lang="en-CA" smtClean="0"/>
              <a:t>07/09/2012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2C04058-DB0F-4445-BCE1-6941E6713ACC}" type="slidenum">
              <a:rPr lang="en-CA" smtClean="0"/>
              <a:t>‹#›</a:t>
            </a:fld>
            <a:endParaRPr lang="en-CA" dirty="0"/>
          </a:p>
        </p:txBody>
      </p:sp>
    </p:spTree>
    <p:extLst>
      <p:ext uri="{BB962C8B-B14F-4D97-AF65-F5344CB8AC3E}">
        <p14:creationId xmlns:p14="http://schemas.microsoft.com/office/powerpoint/2010/main" val="3218135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AA88170-9A98-4F46-9FD6-FAE47F94C68B}" type="datetimeFigureOut">
              <a:rPr lang="en-CA" smtClean="0"/>
              <a:t>07/09/2012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2C04058-DB0F-4445-BCE1-6941E6713ACC}" type="slidenum">
              <a:rPr lang="en-CA" smtClean="0"/>
              <a:t>‹#›</a:t>
            </a:fld>
            <a:endParaRPr lang="en-CA" dirty="0"/>
          </a:p>
        </p:txBody>
      </p:sp>
    </p:spTree>
    <p:extLst>
      <p:ext uri="{BB962C8B-B14F-4D97-AF65-F5344CB8AC3E}">
        <p14:creationId xmlns:p14="http://schemas.microsoft.com/office/powerpoint/2010/main" val="3653408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A88170-9A98-4F46-9FD6-FAE47F94C68B}" type="datetimeFigureOut">
              <a:rPr lang="en-CA" smtClean="0"/>
              <a:t>07/09/2012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2C04058-DB0F-4445-BCE1-6941E6713ACC}" type="slidenum">
              <a:rPr lang="en-CA" smtClean="0"/>
              <a:t>‹#›</a:t>
            </a:fld>
            <a:endParaRPr lang="en-CA" dirty="0"/>
          </a:p>
        </p:txBody>
      </p:sp>
    </p:spTree>
    <p:extLst>
      <p:ext uri="{BB962C8B-B14F-4D97-AF65-F5344CB8AC3E}">
        <p14:creationId xmlns:p14="http://schemas.microsoft.com/office/powerpoint/2010/main" val="301917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5AA88170-9A98-4F46-9FD6-FAE47F94C68B}" type="datetimeFigureOut">
              <a:rPr lang="en-CA" smtClean="0"/>
              <a:t>07/09/2012</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92C04058-DB0F-4445-BCE1-6941E6713ACC}" type="slidenum">
              <a:rPr lang="en-CA" smtClean="0"/>
              <a:t>‹#›</a:t>
            </a:fld>
            <a:endParaRPr lang="en-CA" dirty="0"/>
          </a:p>
        </p:txBody>
      </p:sp>
    </p:spTree>
    <p:extLst>
      <p:ext uri="{BB962C8B-B14F-4D97-AF65-F5344CB8AC3E}">
        <p14:creationId xmlns:p14="http://schemas.microsoft.com/office/powerpoint/2010/main" val="916651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5AA88170-9A98-4F46-9FD6-FAE47F94C68B}" type="datetimeFigureOut">
              <a:rPr lang="en-CA" smtClean="0"/>
              <a:t>07/09/2012</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92C04058-DB0F-4445-BCE1-6941E6713ACC}" type="slidenum">
              <a:rPr lang="en-CA" smtClean="0"/>
              <a:t>‹#›</a:t>
            </a:fld>
            <a:endParaRPr lang="en-CA" dirty="0"/>
          </a:p>
        </p:txBody>
      </p:sp>
    </p:spTree>
    <p:extLst>
      <p:ext uri="{BB962C8B-B14F-4D97-AF65-F5344CB8AC3E}">
        <p14:creationId xmlns:p14="http://schemas.microsoft.com/office/powerpoint/2010/main" val="2951251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5AA88170-9A98-4F46-9FD6-FAE47F94C68B}" type="datetimeFigureOut">
              <a:rPr lang="en-CA" smtClean="0"/>
              <a:t>07/09/2012</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92C04058-DB0F-4445-BCE1-6941E6713ACC}" type="slidenum">
              <a:rPr lang="en-CA" smtClean="0"/>
              <a:t>‹#›</a:t>
            </a:fld>
            <a:endParaRPr lang="en-CA" dirty="0"/>
          </a:p>
        </p:txBody>
      </p:sp>
    </p:spTree>
    <p:extLst>
      <p:ext uri="{BB962C8B-B14F-4D97-AF65-F5344CB8AC3E}">
        <p14:creationId xmlns:p14="http://schemas.microsoft.com/office/powerpoint/2010/main" val="214803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A88170-9A98-4F46-9FD6-FAE47F94C68B}" type="datetimeFigureOut">
              <a:rPr lang="en-CA" smtClean="0"/>
              <a:t>07/09/2012</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92C04058-DB0F-4445-BCE1-6941E6713ACC}" type="slidenum">
              <a:rPr lang="en-CA" smtClean="0"/>
              <a:t>‹#›</a:t>
            </a:fld>
            <a:endParaRPr lang="en-CA" dirty="0"/>
          </a:p>
        </p:txBody>
      </p:sp>
    </p:spTree>
    <p:extLst>
      <p:ext uri="{BB962C8B-B14F-4D97-AF65-F5344CB8AC3E}">
        <p14:creationId xmlns:p14="http://schemas.microsoft.com/office/powerpoint/2010/main" val="3634482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A88170-9A98-4F46-9FD6-FAE47F94C68B}" type="datetimeFigureOut">
              <a:rPr lang="en-CA" smtClean="0"/>
              <a:t>07/09/2012</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92C04058-DB0F-4445-BCE1-6941E6713ACC}" type="slidenum">
              <a:rPr lang="en-CA" smtClean="0"/>
              <a:t>‹#›</a:t>
            </a:fld>
            <a:endParaRPr lang="en-CA" dirty="0"/>
          </a:p>
        </p:txBody>
      </p:sp>
    </p:spTree>
    <p:extLst>
      <p:ext uri="{BB962C8B-B14F-4D97-AF65-F5344CB8AC3E}">
        <p14:creationId xmlns:p14="http://schemas.microsoft.com/office/powerpoint/2010/main" val="1210962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A88170-9A98-4F46-9FD6-FAE47F94C68B}" type="datetimeFigureOut">
              <a:rPr lang="en-CA" smtClean="0"/>
              <a:t>07/09/2012</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92C04058-DB0F-4445-BCE1-6941E6713ACC}" type="slidenum">
              <a:rPr lang="en-CA" smtClean="0"/>
              <a:t>‹#›</a:t>
            </a:fld>
            <a:endParaRPr lang="en-CA" dirty="0"/>
          </a:p>
        </p:txBody>
      </p:sp>
    </p:spTree>
    <p:extLst>
      <p:ext uri="{BB962C8B-B14F-4D97-AF65-F5344CB8AC3E}">
        <p14:creationId xmlns:p14="http://schemas.microsoft.com/office/powerpoint/2010/main" val="3579554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A88170-9A98-4F46-9FD6-FAE47F94C68B}" type="datetimeFigureOut">
              <a:rPr lang="en-CA" smtClean="0"/>
              <a:t>07/09/2012</a:t>
            </a:fld>
            <a:endParaRPr lang="en-C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C04058-DB0F-4445-BCE1-6941E6713ACC}" type="slidenum">
              <a:rPr lang="en-CA" smtClean="0"/>
              <a:t>‹#›</a:t>
            </a:fld>
            <a:endParaRPr lang="en-CA" dirty="0"/>
          </a:p>
        </p:txBody>
      </p:sp>
    </p:spTree>
    <p:extLst>
      <p:ext uri="{BB962C8B-B14F-4D97-AF65-F5344CB8AC3E}">
        <p14:creationId xmlns:p14="http://schemas.microsoft.com/office/powerpoint/2010/main" val="3830469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jpeg"/><Relationship Id="rId3" Type="http://schemas.openxmlformats.org/officeDocument/2006/relationships/image" Target="../media/image3.jpe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upload.wikimedia.org/wikipedia/commons/8/88/Flag_of_Ontario.svg" TargetMode="External"/><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8.jpeg"/><Relationship Id="rId4" Type="http://schemas.openxmlformats.org/officeDocument/2006/relationships/image" Target="../media/image4.jpeg"/><Relationship Id="rId9" Type="http://schemas.microsoft.com/office/2007/relationships/hdphoto" Target="../media/hdphoto1.wdp"/><Relationship Id="rId1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3" Type="http://schemas.openxmlformats.org/officeDocument/2006/relationships/image" Target="../media/image3.jpeg"/><Relationship Id="rId7" Type="http://schemas.openxmlformats.org/officeDocument/2006/relationships/hyperlink" Target="//upload.wikimedia.org/wikipedia/commons/8/88/Flag_of_Ontario.svg" TargetMode="External"/><Relationship Id="rId12"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3.png"/><Relationship Id="rId5" Type="http://schemas.openxmlformats.org/officeDocument/2006/relationships/image" Target="../media/image8.jpeg"/><Relationship Id="rId10" Type="http://schemas.microsoft.com/office/2007/relationships/hdphoto" Target="../media/hdphoto1.wdp"/><Relationship Id="rId4" Type="http://schemas.openxmlformats.org/officeDocument/2006/relationships/image" Target="../media/image4.jpeg"/><Relationship Id="rId9" Type="http://schemas.openxmlformats.org/officeDocument/2006/relationships/image" Target="../media/image7.pn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1"/>
          </a:fillRef>
          <a:effectRef idx="1">
            <a:schemeClr val="accent1"/>
          </a:effectRef>
          <a:fontRef idx="minor">
            <a:schemeClr val="lt1"/>
          </a:fontRef>
        </p:style>
        <p:txBody>
          <a:bodyPr/>
          <a:lstStyle/>
          <a:p>
            <a:r>
              <a:rPr lang="en-CA" dirty="0" smtClean="0"/>
              <a:t>Coniston Memorial Proposal</a:t>
            </a:r>
            <a:endParaRPr lang="en-CA" dirty="0"/>
          </a:p>
        </p:txBody>
      </p:sp>
      <p:sp>
        <p:nvSpPr>
          <p:cNvPr id="3" name="Content Placeholder 2"/>
          <p:cNvSpPr>
            <a:spLocks noGrp="1"/>
          </p:cNvSpPr>
          <p:nvPr>
            <p:ph idx="1"/>
          </p:nvPr>
        </p:nvSpPr>
        <p:spPr>
          <a:xfrm>
            <a:off x="457200" y="2060849"/>
            <a:ext cx="8229600" cy="3672407"/>
          </a:xfrm>
        </p:spPr>
        <p:style>
          <a:lnRef idx="1">
            <a:schemeClr val="dk1"/>
          </a:lnRef>
          <a:fillRef idx="2">
            <a:schemeClr val="dk1"/>
          </a:fillRef>
          <a:effectRef idx="1">
            <a:schemeClr val="dk1"/>
          </a:effectRef>
          <a:fontRef idx="minor">
            <a:schemeClr val="dk1"/>
          </a:fontRef>
        </p:style>
        <p:txBody>
          <a:bodyPr>
            <a:normAutofit/>
          </a:bodyPr>
          <a:lstStyle/>
          <a:p>
            <a:r>
              <a:rPr lang="en-CA" dirty="0" smtClean="0"/>
              <a:t>Approvals required/received</a:t>
            </a:r>
          </a:p>
          <a:p>
            <a:r>
              <a:rPr lang="en-CA" dirty="0" smtClean="0"/>
              <a:t>Existing Situation</a:t>
            </a:r>
          </a:p>
          <a:p>
            <a:r>
              <a:rPr lang="en-CA" dirty="0" smtClean="0"/>
              <a:t>Proposal -  Phase 1</a:t>
            </a:r>
          </a:p>
          <a:p>
            <a:r>
              <a:rPr lang="en-CA" dirty="0"/>
              <a:t>Other </a:t>
            </a:r>
            <a:r>
              <a:rPr lang="en-CA" dirty="0" smtClean="0"/>
              <a:t>Items </a:t>
            </a:r>
            <a:r>
              <a:rPr lang="en-CA" dirty="0"/>
              <a:t>– Phase 2</a:t>
            </a:r>
          </a:p>
          <a:p>
            <a:r>
              <a:rPr lang="en-CA" dirty="0" smtClean="0"/>
              <a:t>Financial Considerations</a:t>
            </a:r>
          </a:p>
          <a:p>
            <a:r>
              <a:rPr lang="en-CA" dirty="0" smtClean="0"/>
              <a:t>Next Steps</a:t>
            </a:r>
          </a:p>
        </p:txBody>
      </p:sp>
    </p:spTree>
    <p:extLst>
      <p:ext uri="{BB962C8B-B14F-4D97-AF65-F5344CB8AC3E}">
        <p14:creationId xmlns:p14="http://schemas.microsoft.com/office/powerpoint/2010/main" val="340133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70000"/>
                    </a14:imgEffect>
                  </a14:imgLayer>
                </a14:imgProps>
              </a:ext>
              <a:ext uri="{28A0092B-C50C-407E-A947-70E740481C1C}">
                <a14:useLocalDpi xmlns:a14="http://schemas.microsoft.com/office/drawing/2010/main" val="0"/>
              </a:ext>
            </a:extLst>
          </a:blip>
          <a:srcRect/>
          <a:stretch>
            <a:fillRect/>
          </a:stretch>
        </p:blipFill>
        <p:spPr bwMode="auto">
          <a:xfrm>
            <a:off x="1581150" y="2009774"/>
            <a:ext cx="5981700" cy="3003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57200" y="476672"/>
            <a:ext cx="8229600" cy="1143000"/>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CA" dirty="0" smtClean="0"/>
              <a:t>Sample of Reflecting Pool</a:t>
            </a:r>
            <a:endParaRPr lang="en-CA" dirty="0"/>
          </a:p>
        </p:txBody>
      </p:sp>
      <p:sp>
        <p:nvSpPr>
          <p:cNvPr id="6" name="TextBox 5"/>
          <p:cNvSpPr txBox="1"/>
          <p:nvPr/>
        </p:nvSpPr>
        <p:spPr>
          <a:xfrm>
            <a:off x="971600" y="5229200"/>
            <a:ext cx="6480720" cy="369332"/>
          </a:xfrm>
          <a:prstGeom prst="rect">
            <a:avLst/>
          </a:prstGeom>
          <a:noFill/>
        </p:spPr>
        <p:txBody>
          <a:bodyPr wrap="square" rtlCol="0">
            <a:spAutoFit/>
          </a:bodyPr>
          <a:lstStyle/>
          <a:p>
            <a:r>
              <a:rPr lang="en-CA" dirty="0" smtClean="0"/>
              <a:t>Note: have detailed instructions how to build</a:t>
            </a:r>
            <a:endParaRPr lang="en-CA" dirty="0"/>
          </a:p>
        </p:txBody>
      </p:sp>
    </p:spTree>
    <p:extLst>
      <p:ext uri="{BB962C8B-B14F-4D97-AF65-F5344CB8AC3E}">
        <p14:creationId xmlns:p14="http://schemas.microsoft.com/office/powerpoint/2010/main" val="10783914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ILANG~1\AppData\Local\Temp\notes142542\0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288" y="116633"/>
            <a:ext cx="8586184" cy="6552728"/>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5940152" y="2060848"/>
            <a:ext cx="2592288" cy="1332149"/>
          </a:xfrm>
          <a:prstGeom prst="wedgeRoundRectCallout">
            <a:avLst>
              <a:gd name="adj1" fmla="val -67045"/>
              <a:gd name="adj2" fmla="val -1237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tx1"/>
                </a:solidFill>
              </a:rPr>
              <a:t>Current Memorial in good shape (only need to polish up plaques)</a:t>
            </a:r>
            <a:endParaRPr lang="en-CA" dirty="0">
              <a:solidFill>
                <a:schemeClr val="tx1"/>
              </a:solidFill>
            </a:endParaRPr>
          </a:p>
        </p:txBody>
      </p:sp>
      <p:sp>
        <p:nvSpPr>
          <p:cNvPr id="7" name="Title 1"/>
          <p:cNvSpPr txBox="1">
            <a:spLocks/>
          </p:cNvSpPr>
          <p:nvPr/>
        </p:nvSpPr>
        <p:spPr>
          <a:xfrm>
            <a:off x="1979712" y="188640"/>
            <a:ext cx="5184576" cy="766364"/>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CA" dirty="0" smtClean="0"/>
              <a:t>Memorial</a:t>
            </a:r>
            <a:endParaRPr lang="en-CA" dirty="0"/>
          </a:p>
        </p:txBody>
      </p:sp>
    </p:spTree>
    <p:extLst>
      <p:ext uri="{BB962C8B-B14F-4D97-AF65-F5344CB8AC3E}">
        <p14:creationId xmlns:p14="http://schemas.microsoft.com/office/powerpoint/2010/main" val="1117352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979712" y="188640"/>
            <a:ext cx="5184576" cy="766364"/>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CA" dirty="0" smtClean="0"/>
              <a:t>Centennial Plaque</a:t>
            </a:r>
            <a:endParaRPr lang="en-CA"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892" y="1052736"/>
            <a:ext cx="7602216" cy="57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ular Callout 5"/>
          <p:cNvSpPr/>
          <p:nvPr/>
        </p:nvSpPr>
        <p:spPr>
          <a:xfrm>
            <a:off x="5832902" y="1268760"/>
            <a:ext cx="2592288" cy="2232248"/>
          </a:xfrm>
          <a:prstGeom prst="wedgeRoundRectCallout">
            <a:avLst>
              <a:gd name="adj1" fmla="val -66008"/>
              <a:gd name="adj2" fmla="val 3339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tx1"/>
                </a:solidFill>
              </a:rPr>
              <a:t>Re-finish in Black finish and use same dimensions for memorial items that go around main memorial (need to polish this plaque as well)</a:t>
            </a:r>
            <a:endParaRPr lang="en-CA" dirty="0">
              <a:solidFill>
                <a:schemeClr val="tx1"/>
              </a:solidFill>
            </a:endParaRPr>
          </a:p>
        </p:txBody>
      </p:sp>
    </p:spTree>
    <p:extLst>
      <p:ext uri="{BB962C8B-B14F-4D97-AF65-F5344CB8AC3E}">
        <p14:creationId xmlns:p14="http://schemas.microsoft.com/office/powerpoint/2010/main" val="292693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ilangdon\Desktop\gen info\ducimu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158" y="1268760"/>
            <a:ext cx="3619527" cy="205222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kilangdon\Desktop\gen info\air for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286" y="3537012"/>
            <a:ext cx="3600400" cy="27003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kilangdon\Desktop\gen info\anch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537012"/>
            <a:ext cx="3600400" cy="267291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57200" y="149715"/>
            <a:ext cx="8229600" cy="398966"/>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fontScale="55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CA" dirty="0" smtClean="0"/>
              <a:t>Items to be Placed around Memorial</a:t>
            </a:r>
            <a:endParaRPr lang="en-CA" dirty="0"/>
          </a:p>
        </p:txBody>
      </p:sp>
      <p:sp>
        <p:nvSpPr>
          <p:cNvPr id="2" name="TextBox 1"/>
          <p:cNvSpPr txBox="1"/>
          <p:nvPr/>
        </p:nvSpPr>
        <p:spPr>
          <a:xfrm>
            <a:off x="770021" y="643009"/>
            <a:ext cx="7704856" cy="584775"/>
          </a:xfrm>
          <a:prstGeom prst="rect">
            <a:avLst/>
          </a:prstGeom>
          <a:solidFill>
            <a:schemeClr val="bg1"/>
          </a:solidFill>
        </p:spPr>
        <p:txBody>
          <a:bodyPr wrap="square" rtlCol="0">
            <a:spAutoFit/>
          </a:bodyPr>
          <a:lstStyle/>
          <a:p>
            <a:r>
              <a:rPr lang="en-CA" sz="1600" dirty="0" smtClean="0"/>
              <a:t>Merchant Marine plaque to be re-done if not found</a:t>
            </a:r>
          </a:p>
          <a:p>
            <a:r>
              <a:rPr lang="en-CA" sz="1600" dirty="0" smtClean="0"/>
              <a:t>Look into Army cross sword and Maple Leaf done in same black marble as other items</a:t>
            </a:r>
            <a:endParaRPr lang="en-CA" sz="1600" dirty="0"/>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2449" y="1232865"/>
            <a:ext cx="3600400"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74286" y="5944924"/>
            <a:ext cx="8030162" cy="830997"/>
          </a:xfrm>
          <a:prstGeom prst="rect">
            <a:avLst/>
          </a:prstGeom>
          <a:solidFill>
            <a:schemeClr val="bg1"/>
          </a:solidFill>
        </p:spPr>
        <p:txBody>
          <a:bodyPr wrap="square" rtlCol="0">
            <a:spAutoFit/>
          </a:bodyPr>
          <a:lstStyle/>
          <a:p>
            <a:r>
              <a:rPr lang="en-CA" sz="1600" dirty="0" smtClean="0"/>
              <a:t>All items (except anchor, stays on same set up as it is currently) to be placed on concrete pillar with similar dimensions as the Centennial pillar (RCMP logo on top and RCMP events on the front)</a:t>
            </a:r>
            <a:endParaRPr lang="en-CA" sz="1600" dirty="0"/>
          </a:p>
        </p:txBody>
      </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2236" y="1736920"/>
            <a:ext cx="1144499" cy="1152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ular Callout 2"/>
          <p:cNvSpPr/>
          <p:nvPr/>
        </p:nvSpPr>
        <p:spPr>
          <a:xfrm>
            <a:off x="3203848" y="1484784"/>
            <a:ext cx="1368152" cy="792088"/>
          </a:xfrm>
          <a:prstGeom prst="wedgeRoundRectCallout">
            <a:avLst>
              <a:gd name="adj1" fmla="val -72618"/>
              <a:gd name="adj2" fmla="val 3583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Note: Item not there, proposed item to create</a:t>
            </a:r>
            <a:endParaRPr lang="en-CA" sz="1200" dirty="0">
              <a:solidFill>
                <a:schemeClr val="tx1"/>
              </a:solidFill>
            </a:endParaRPr>
          </a:p>
        </p:txBody>
      </p:sp>
    </p:spTree>
    <p:extLst>
      <p:ext uri="{BB962C8B-B14F-4D97-AF65-F5344CB8AC3E}">
        <p14:creationId xmlns:p14="http://schemas.microsoft.com/office/powerpoint/2010/main" val="1029693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p>
            <a:r>
              <a:rPr lang="en-CA" dirty="0" smtClean="0"/>
              <a:t>Phase 2 (other items for later date)</a:t>
            </a:r>
            <a:endParaRPr lang="en-CA" dirty="0">
              <a:solidFill>
                <a:schemeClr val="lt1"/>
              </a:solidFill>
              <a:latin typeface="+mn-lt"/>
              <a:ea typeface="+mn-ea"/>
              <a:cs typeface="+mn-cs"/>
            </a:endParaRPr>
          </a:p>
        </p:txBody>
      </p:sp>
      <p:sp>
        <p:nvSpPr>
          <p:cNvPr id="3" name="Content Placeholder 2"/>
          <p:cNvSpPr>
            <a:spLocks noGrp="1"/>
          </p:cNvSpPr>
          <p:nvPr>
            <p:ph idx="1"/>
          </p:nvPr>
        </p:nvSpPr>
        <p:spPr>
          <a:xfrm>
            <a:off x="457200" y="1556792"/>
            <a:ext cx="8229600" cy="5112568"/>
          </a:xfrm>
        </p:spPr>
        <p:style>
          <a:lnRef idx="1">
            <a:schemeClr val="dk1"/>
          </a:lnRef>
          <a:fillRef idx="2">
            <a:schemeClr val="dk1"/>
          </a:fillRef>
          <a:effectRef idx="1">
            <a:schemeClr val="dk1"/>
          </a:effectRef>
          <a:fontRef idx="minor">
            <a:schemeClr val="dk1"/>
          </a:fontRef>
        </p:style>
        <p:txBody>
          <a:bodyPr vert="horz" lIns="91440" tIns="45720" rIns="91440" bIns="45720" rtlCol="0">
            <a:normAutofit lnSpcReduction="10000"/>
          </a:bodyPr>
          <a:lstStyle/>
          <a:p>
            <a:r>
              <a:rPr lang="en-CA" dirty="0" smtClean="0"/>
              <a:t>Flagstone/interlock the walkway up to the memorial and an area around the entire memorial</a:t>
            </a:r>
          </a:p>
          <a:p>
            <a:r>
              <a:rPr lang="en-CA" dirty="0">
                <a:solidFill>
                  <a:schemeClr val="accent1">
                    <a:lumMod val="75000"/>
                  </a:schemeClr>
                </a:solidFill>
              </a:rPr>
              <a:t>Build flower gardens along </a:t>
            </a:r>
            <a:r>
              <a:rPr lang="en-CA" dirty="0" smtClean="0">
                <a:solidFill>
                  <a:schemeClr val="accent1">
                    <a:lumMod val="75000"/>
                  </a:schemeClr>
                </a:solidFill>
              </a:rPr>
              <a:t>sides </a:t>
            </a:r>
            <a:r>
              <a:rPr lang="en-CA" dirty="0">
                <a:solidFill>
                  <a:schemeClr val="accent1">
                    <a:lumMod val="75000"/>
                  </a:schemeClr>
                </a:solidFill>
              </a:rPr>
              <a:t>of reflecting </a:t>
            </a:r>
            <a:r>
              <a:rPr lang="en-CA" dirty="0" smtClean="0">
                <a:solidFill>
                  <a:schemeClr val="accent1">
                    <a:lumMod val="75000"/>
                  </a:schemeClr>
                </a:solidFill>
              </a:rPr>
              <a:t>pool (ties in with gardens being created by schools)</a:t>
            </a:r>
          </a:p>
          <a:p>
            <a:r>
              <a:rPr lang="en-CA" dirty="0" smtClean="0"/>
              <a:t>Surveillance camera</a:t>
            </a:r>
          </a:p>
          <a:p>
            <a:r>
              <a:rPr lang="en-CA" dirty="0">
                <a:solidFill>
                  <a:schemeClr val="accent1">
                    <a:lumMod val="75000"/>
                  </a:schemeClr>
                </a:solidFill>
              </a:rPr>
              <a:t>Weatherproof book with biography of each person on the memorial wall fixed to one of the </a:t>
            </a:r>
            <a:r>
              <a:rPr lang="en-CA" dirty="0" smtClean="0">
                <a:solidFill>
                  <a:schemeClr val="accent1">
                    <a:lumMod val="75000"/>
                  </a:schemeClr>
                </a:solidFill>
              </a:rPr>
              <a:t>pillars</a:t>
            </a:r>
            <a:endParaRPr lang="en-CA" dirty="0" smtClean="0"/>
          </a:p>
          <a:p>
            <a:endParaRPr lang="en-CA" dirty="0" smtClean="0">
              <a:solidFill>
                <a:schemeClr val="dk1"/>
              </a:solidFill>
            </a:endParaRPr>
          </a:p>
          <a:p>
            <a:pPr marL="0" indent="0">
              <a:buNone/>
            </a:pPr>
            <a:endParaRPr lang="en-CA" dirty="0">
              <a:solidFill>
                <a:schemeClr val="dk1"/>
              </a:solidFill>
            </a:endParaRPr>
          </a:p>
        </p:txBody>
      </p:sp>
    </p:spTree>
    <p:extLst>
      <p:ext uri="{BB962C8B-B14F-4D97-AF65-F5344CB8AC3E}">
        <p14:creationId xmlns:p14="http://schemas.microsoft.com/office/powerpoint/2010/main" val="243331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p>
            <a:r>
              <a:rPr lang="en-CA" sz="3200" dirty="0" smtClean="0"/>
              <a:t>Phase 2 continued (other items for later date)</a:t>
            </a:r>
            <a:endParaRPr lang="en-CA" sz="3200" dirty="0">
              <a:solidFill>
                <a:schemeClr val="lt1"/>
              </a:solidFill>
            </a:endParaRPr>
          </a:p>
        </p:txBody>
      </p:sp>
      <p:sp>
        <p:nvSpPr>
          <p:cNvPr id="3" name="Content Placeholder 2"/>
          <p:cNvSpPr>
            <a:spLocks noGrp="1"/>
          </p:cNvSpPr>
          <p:nvPr>
            <p:ph idx="1"/>
          </p:nvPr>
        </p:nvSpPr>
        <p:spPr>
          <a:xfrm>
            <a:off x="457200" y="1600200"/>
            <a:ext cx="8229600" cy="4637112"/>
          </a:xfrm>
        </p:spPr>
        <p:style>
          <a:lnRef idx="1">
            <a:schemeClr val="dk1"/>
          </a:lnRef>
          <a:fillRef idx="2">
            <a:schemeClr val="dk1"/>
          </a:fillRef>
          <a:effectRef idx="1">
            <a:schemeClr val="dk1"/>
          </a:effectRef>
          <a:fontRef idx="minor">
            <a:schemeClr val="dk1"/>
          </a:fontRef>
        </p:style>
        <p:txBody>
          <a:bodyPr vert="horz" lIns="91440" tIns="45720" rIns="91440" bIns="45720" rtlCol="0">
            <a:normAutofit lnSpcReduction="10000"/>
          </a:bodyPr>
          <a:lstStyle/>
          <a:p>
            <a:r>
              <a:rPr lang="en-CA" dirty="0" smtClean="0"/>
              <a:t>Hold </a:t>
            </a:r>
            <a:r>
              <a:rPr lang="en-CA" dirty="0"/>
              <a:t>annual Remembrance Day </a:t>
            </a:r>
            <a:r>
              <a:rPr lang="en-CA" dirty="0" smtClean="0"/>
              <a:t>ceremony </a:t>
            </a:r>
            <a:r>
              <a:rPr lang="en-CA" dirty="0"/>
              <a:t>at </a:t>
            </a:r>
            <a:r>
              <a:rPr lang="en-CA" dirty="0" smtClean="0"/>
              <a:t>memorial, read biography of one of the people on the memorial</a:t>
            </a:r>
            <a:endParaRPr lang="en-CA" dirty="0"/>
          </a:p>
          <a:p>
            <a:r>
              <a:rPr lang="en-CA" dirty="0" smtClean="0">
                <a:solidFill>
                  <a:schemeClr val="accent1">
                    <a:lumMod val="75000"/>
                  </a:schemeClr>
                </a:solidFill>
              </a:rPr>
              <a:t>Use previous memorial site as skateboard/bike park for children (contentious issue but does give kids something to do, Minnow Lake park always busy) </a:t>
            </a:r>
          </a:p>
          <a:p>
            <a:r>
              <a:rPr lang="en-CA" dirty="0" smtClean="0"/>
              <a:t>Site is ideal for that type of activity</a:t>
            </a:r>
            <a:r>
              <a:rPr lang="en-CA" dirty="0" smtClean="0">
                <a:solidFill>
                  <a:schemeClr val="dk1"/>
                </a:solidFill>
              </a:rPr>
              <a:t> (flat, good size and concrete base already there)</a:t>
            </a:r>
          </a:p>
          <a:p>
            <a:pPr marL="0" indent="0">
              <a:buNone/>
            </a:pPr>
            <a:endParaRPr lang="en-CA" dirty="0" smtClean="0">
              <a:solidFill>
                <a:schemeClr val="dk1"/>
              </a:solidFill>
            </a:endParaRPr>
          </a:p>
          <a:p>
            <a:pPr marL="0" indent="0">
              <a:buNone/>
            </a:pPr>
            <a:endParaRPr lang="en-CA" dirty="0">
              <a:solidFill>
                <a:schemeClr val="dk1"/>
              </a:solidFill>
            </a:endParaRPr>
          </a:p>
        </p:txBody>
      </p:sp>
    </p:spTree>
    <p:extLst>
      <p:ext uri="{BB962C8B-B14F-4D97-AF65-F5344CB8AC3E}">
        <p14:creationId xmlns:p14="http://schemas.microsoft.com/office/powerpoint/2010/main" val="176295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864096"/>
          </a:xfr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p>
            <a:r>
              <a:rPr lang="en-CA" dirty="0" smtClean="0"/>
              <a:t>Financial Considerations</a:t>
            </a:r>
            <a:endParaRPr lang="en-CA" dirty="0">
              <a:solidFill>
                <a:schemeClr val="lt1"/>
              </a:solidFill>
              <a:latin typeface="+mn-lt"/>
              <a:ea typeface="+mn-ea"/>
              <a:cs typeface="+mn-cs"/>
            </a:endParaRPr>
          </a:p>
        </p:txBody>
      </p:sp>
      <p:sp>
        <p:nvSpPr>
          <p:cNvPr id="6" name="Content Placeholder 2"/>
          <p:cNvSpPr>
            <a:spLocks noGrp="1"/>
          </p:cNvSpPr>
          <p:nvPr>
            <p:ph idx="1"/>
          </p:nvPr>
        </p:nvSpPr>
        <p:spPr>
          <a:xfrm>
            <a:off x="457200" y="1484784"/>
            <a:ext cx="8229600" cy="4680520"/>
          </a:xfrm>
        </p:spPr>
        <p:style>
          <a:lnRef idx="1">
            <a:schemeClr val="dk1"/>
          </a:lnRef>
          <a:fillRef idx="2">
            <a:schemeClr val="dk1"/>
          </a:fillRef>
          <a:effectRef idx="1">
            <a:schemeClr val="dk1"/>
          </a:effectRef>
          <a:fontRef idx="minor">
            <a:schemeClr val="dk1"/>
          </a:fontRef>
        </p:style>
        <p:txBody>
          <a:bodyPr vert="horz" lIns="91440" tIns="45720" rIns="91440" bIns="45720" rtlCol="0">
            <a:normAutofit/>
          </a:bodyPr>
          <a:lstStyle/>
          <a:p>
            <a:r>
              <a:rPr lang="en-CA" dirty="0" smtClean="0">
                <a:solidFill>
                  <a:schemeClr val="dk1"/>
                </a:solidFill>
              </a:rPr>
              <a:t>Number of different scenarios that have impact on cost</a:t>
            </a:r>
          </a:p>
          <a:p>
            <a:r>
              <a:rPr lang="en-CA" dirty="0" smtClean="0">
                <a:solidFill>
                  <a:schemeClr val="accent1">
                    <a:lumMod val="75000"/>
                  </a:schemeClr>
                </a:solidFill>
              </a:rPr>
              <a:t>Look at cost sharing with Veterans Affairs</a:t>
            </a:r>
          </a:p>
          <a:p>
            <a:r>
              <a:rPr lang="en-CA" dirty="0" smtClean="0"/>
              <a:t>Fund raise around town and approach local businesses for donations/labour</a:t>
            </a:r>
          </a:p>
          <a:p>
            <a:r>
              <a:rPr lang="en-CA" dirty="0" smtClean="0">
                <a:solidFill>
                  <a:schemeClr val="accent1">
                    <a:lumMod val="75000"/>
                  </a:schemeClr>
                </a:solidFill>
              </a:rPr>
              <a:t>Can be done in stages other than the two phases suggested (i.e. reflecting pool later etc.) </a:t>
            </a:r>
          </a:p>
          <a:p>
            <a:endParaRPr lang="en-CA" dirty="0" smtClean="0">
              <a:solidFill>
                <a:schemeClr val="dk1"/>
              </a:solidFill>
            </a:endParaRPr>
          </a:p>
          <a:p>
            <a:pPr marL="0" indent="0">
              <a:buNone/>
            </a:pPr>
            <a:endParaRPr lang="en-CA" dirty="0">
              <a:solidFill>
                <a:schemeClr val="dk1"/>
              </a:solidFill>
            </a:endParaRPr>
          </a:p>
        </p:txBody>
      </p:sp>
    </p:spTree>
    <p:extLst>
      <p:ext uri="{BB962C8B-B14F-4D97-AF65-F5344CB8AC3E}">
        <p14:creationId xmlns:p14="http://schemas.microsoft.com/office/powerpoint/2010/main" val="1050554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432048"/>
          </a:xfr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fontScale="90000"/>
          </a:bodyPr>
          <a:lstStyle/>
          <a:p>
            <a:r>
              <a:rPr lang="en-CA" sz="3200" dirty="0" smtClean="0"/>
              <a:t>Approvals Required/Received</a:t>
            </a:r>
            <a:endParaRPr lang="en-CA" sz="3200" dirty="0">
              <a:solidFill>
                <a:schemeClr val="lt1"/>
              </a:solidFill>
            </a:endParaRPr>
          </a:p>
        </p:txBody>
      </p:sp>
      <p:sp>
        <p:nvSpPr>
          <p:cNvPr id="3" name="Content Placeholder 2"/>
          <p:cNvSpPr>
            <a:spLocks noGrp="1"/>
          </p:cNvSpPr>
          <p:nvPr>
            <p:ph idx="1"/>
          </p:nvPr>
        </p:nvSpPr>
        <p:spPr>
          <a:xfrm>
            <a:off x="251520" y="764704"/>
            <a:ext cx="8640960" cy="5976664"/>
          </a:xfrm>
        </p:spPr>
        <p:style>
          <a:lnRef idx="1">
            <a:schemeClr val="dk1"/>
          </a:lnRef>
          <a:fillRef idx="2">
            <a:schemeClr val="dk1"/>
          </a:fillRef>
          <a:effectRef idx="1">
            <a:schemeClr val="dk1"/>
          </a:effectRef>
          <a:fontRef idx="minor">
            <a:schemeClr val="dk1"/>
          </a:fontRef>
        </p:style>
        <p:txBody>
          <a:bodyPr vert="horz" lIns="91440" tIns="45720" rIns="91440" bIns="45720" rtlCol="0">
            <a:noAutofit/>
          </a:bodyPr>
          <a:lstStyle/>
          <a:p>
            <a:r>
              <a:rPr lang="en-CA" sz="2200" dirty="0" smtClean="0"/>
              <a:t>Legion is responsible for the maintenance and erection of the site.  Falconbridge Legion looks over Coniston Site.  Have received approval from Falconbridge Legion (Ron Rivais)</a:t>
            </a:r>
            <a:endParaRPr lang="en-CA" sz="2200" dirty="0"/>
          </a:p>
          <a:p>
            <a:r>
              <a:rPr lang="en-CA" sz="2200" dirty="0" smtClean="0">
                <a:solidFill>
                  <a:schemeClr val="accent1">
                    <a:lumMod val="75000"/>
                  </a:schemeClr>
                </a:solidFill>
              </a:rPr>
              <a:t>Received approval from Legion District H Liaison Officer for Monuments (Ron Robitaille)</a:t>
            </a:r>
            <a:endParaRPr lang="en-CA" sz="2200" dirty="0"/>
          </a:p>
          <a:p>
            <a:r>
              <a:rPr lang="en-CA" sz="2200" dirty="0"/>
              <a:t>Received approval from Coniston Community Action Network (CAN) </a:t>
            </a:r>
            <a:r>
              <a:rPr lang="en-CA" sz="2200" dirty="0" smtClean="0"/>
              <a:t>(Jim </a:t>
            </a:r>
            <a:r>
              <a:rPr lang="en-CA" sz="2200" dirty="0"/>
              <a:t>Sartor) and executive </a:t>
            </a:r>
            <a:endParaRPr lang="en-CA" sz="2200" dirty="0" smtClean="0"/>
          </a:p>
          <a:p>
            <a:r>
              <a:rPr lang="en-CA" sz="2200" dirty="0">
                <a:solidFill>
                  <a:schemeClr val="accent1">
                    <a:lumMod val="75000"/>
                  </a:schemeClr>
                </a:solidFill>
              </a:rPr>
              <a:t>Received approval and a great deal of support from Barb McDougall-Murdoch Community Development Co-ordinator</a:t>
            </a:r>
          </a:p>
          <a:p>
            <a:r>
              <a:rPr lang="en-CA" sz="2200" dirty="0"/>
              <a:t>Received support and approval from Councillor Doug Craig (Ward 9)</a:t>
            </a:r>
          </a:p>
          <a:p>
            <a:r>
              <a:rPr lang="en-CA" sz="2200" dirty="0">
                <a:solidFill>
                  <a:schemeClr val="accent1">
                    <a:lumMod val="75000"/>
                  </a:schemeClr>
                </a:solidFill>
              </a:rPr>
              <a:t>Received approval from City of Greater Sudbury Parks Manager (Pam Cranston)</a:t>
            </a:r>
          </a:p>
          <a:p>
            <a:r>
              <a:rPr lang="en-CA" sz="2200" dirty="0"/>
              <a:t>Received approval from City of Greater Sudbury Risk Manager </a:t>
            </a:r>
          </a:p>
          <a:p>
            <a:r>
              <a:rPr lang="en-CA" sz="2200" dirty="0" smtClean="0">
                <a:solidFill>
                  <a:schemeClr val="accent1">
                    <a:lumMod val="75000"/>
                  </a:schemeClr>
                </a:solidFill>
              </a:rPr>
              <a:t>Received approval from City of Greater Sudbury Building Services (no requirement for detail drawings and no permit required) (Bill </a:t>
            </a:r>
            <a:r>
              <a:rPr lang="en-CA" sz="2200" dirty="0" err="1" smtClean="0">
                <a:solidFill>
                  <a:schemeClr val="accent1">
                    <a:lumMod val="75000"/>
                  </a:schemeClr>
                </a:solidFill>
              </a:rPr>
              <a:t>McCaffery</a:t>
            </a:r>
            <a:r>
              <a:rPr lang="en-CA" sz="2200" dirty="0" smtClean="0">
                <a:solidFill>
                  <a:schemeClr val="accent1">
                    <a:lumMod val="75000"/>
                  </a:schemeClr>
                </a:solidFill>
              </a:rPr>
              <a:t>)</a:t>
            </a:r>
            <a:endParaRPr lang="en-CA" sz="2200" dirty="0">
              <a:solidFill>
                <a:schemeClr val="accent1">
                  <a:lumMod val="75000"/>
                </a:schemeClr>
              </a:solidFill>
            </a:endParaRPr>
          </a:p>
        </p:txBody>
      </p:sp>
    </p:spTree>
    <p:extLst>
      <p:ext uri="{BB962C8B-B14F-4D97-AF65-F5344CB8AC3E}">
        <p14:creationId xmlns:p14="http://schemas.microsoft.com/office/powerpoint/2010/main" val="293713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p>
            <a:r>
              <a:rPr lang="en-CA" dirty="0">
                <a:solidFill>
                  <a:schemeClr val="lt1"/>
                </a:solidFill>
                <a:latin typeface="+mn-lt"/>
                <a:ea typeface="+mn-ea"/>
                <a:cs typeface="+mn-cs"/>
              </a:rPr>
              <a:t>Existing Situation</a:t>
            </a:r>
          </a:p>
        </p:txBody>
      </p:sp>
      <p:sp>
        <p:nvSpPr>
          <p:cNvPr id="3" name="Content Placeholder 2"/>
          <p:cNvSpPr>
            <a:spLocks noGrp="1"/>
          </p:cNvSpPr>
          <p:nvPr>
            <p:ph idx="1"/>
          </p:nvPr>
        </p:nvSpPr>
        <p:spPr>
          <a:xfrm>
            <a:off x="467544" y="1916832"/>
            <a:ext cx="8280920" cy="4392488"/>
          </a:xfrm>
        </p:spPr>
        <p:style>
          <a:lnRef idx="1">
            <a:schemeClr val="dk1"/>
          </a:lnRef>
          <a:fillRef idx="2">
            <a:schemeClr val="dk1"/>
          </a:fillRef>
          <a:effectRef idx="1">
            <a:schemeClr val="dk1"/>
          </a:effectRef>
          <a:fontRef idx="minor">
            <a:schemeClr val="dk1"/>
          </a:fontRef>
        </p:style>
        <p:txBody>
          <a:bodyPr vert="horz" lIns="91440" tIns="45720" rIns="91440" bIns="45720" rtlCol="0">
            <a:normAutofit/>
          </a:bodyPr>
          <a:lstStyle/>
          <a:p>
            <a:r>
              <a:rPr lang="en-CA" dirty="0">
                <a:solidFill>
                  <a:schemeClr val="dk1"/>
                </a:solidFill>
              </a:rPr>
              <a:t>Memorial was damaged and requires </a:t>
            </a:r>
            <a:r>
              <a:rPr lang="en-CA" dirty="0" smtClean="0">
                <a:solidFill>
                  <a:schemeClr val="dk1"/>
                </a:solidFill>
              </a:rPr>
              <a:t>significant repair and restoration</a:t>
            </a:r>
            <a:endParaRPr lang="en-CA" dirty="0">
              <a:solidFill>
                <a:schemeClr val="dk1"/>
              </a:solidFill>
            </a:endParaRPr>
          </a:p>
          <a:p>
            <a:r>
              <a:rPr lang="en-CA" dirty="0">
                <a:solidFill>
                  <a:schemeClr val="accent1">
                    <a:lumMod val="75000"/>
                  </a:schemeClr>
                </a:solidFill>
              </a:rPr>
              <a:t>Not in a highly visible area of town</a:t>
            </a:r>
          </a:p>
          <a:p>
            <a:r>
              <a:rPr lang="en-CA" dirty="0">
                <a:solidFill>
                  <a:schemeClr val="dk1"/>
                </a:solidFill>
              </a:rPr>
              <a:t>Placed there due to previous bandstand that was </a:t>
            </a:r>
            <a:r>
              <a:rPr lang="en-CA" dirty="0" smtClean="0">
                <a:solidFill>
                  <a:schemeClr val="dk1"/>
                </a:solidFill>
              </a:rPr>
              <a:t>there </a:t>
            </a:r>
          </a:p>
          <a:p>
            <a:r>
              <a:rPr lang="en-CA" dirty="0" smtClean="0">
                <a:solidFill>
                  <a:schemeClr val="accent1">
                    <a:lumMod val="75000"/>
                  </a:schemeClr>
                </a:solidFill>
              </a:rPr>
              <a:t>Subject to vandalism due to being away from traffic both vehicle and pedestrian</a:t>
            </a:r>
          </a:p>
        </p:txBody>
      </p:sp>
    </p:spTree>
    <p:extLst>
      <p:ext uri="{BB962C8B-B14F-4D97-AF65-F5344CB8AC3E}">
        <p14:creationId xmlns:p14="http://schemas.microsoft.com/office/powerpoint/2010/main" val="368085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p>
            <a:r>
              <a:rPr lang="en-CA" dirty="0">
                <a:solidFill>
                  <a:schemeClr val="lt1"/>
                </a:solidFill>
                <a:latin typeface="+mn-lt"/>
                <a:ea typeface="+mn-ea"/>
                <a:cs typeface="+mn-cs"/>
              </a:rPr>
              <a:t>Existing Situation</a:t>
            </a:r>
          </a:p>
        </p:txBody>
      </p:sp>
      <p:sp>
        <p:nvSpPr>
          <p:cNvPr id="3" name="Content Placeholder 2"/>
          <p:cNvSpPr>
            <a:spLocks noGrp="1"/>
          </p:cNvSpPr>
          <p:nvPr>
            <p:ph idx="1"/>
          </p:nvPr>
        </p:nvSpPr>
        <p:spPr>
          <a:xfrm>
            <a:off x="467544" y="1916832"/>
            <a:ext cx="8280920" cy="4392488"/>
          </a:xfrm>
        </p:spPr>
        <p:style>
          <a:lnRef idx="1">
            <a:schemeClr val="dk1"/>
          </a:lnRef>
          <a:fillRef idx="2">
            <a:schemeClr val="dk1"/>
          </a:fillRef>
          <a:effectRef idx="1">
            <a:schemeClr val="dk1"/>
          </a:effectRef>
          <a:fontRef idx="minor">
            <a:schemeClr val="dk1"/>
          </a:fontRef>
        </p:style>
        <p:txBody>
          <a:bodyPr vert="horz" lIns="91440" tIns="45720" rIns="91440" bIns="45720" rtlCol="0">
            <a:normAutofit/>
          </a:bodyPr>
          <a:lstStyle/>
          <a:p>
            <a:r>
              <a:rPr lang="en-CA" dirty="0"/>
              <a:t>Entire site needs restoration beyond damage that was done</a:t>
            </a:r>
          </a:p>
          <a:p>
            <a:r>
              <a:rPr lang="en-CA" dirty="0" smtClean="0">
                <a:solidFill>
                  <a:schemeClr val="accent1">
                    <a:lumMod val="75000"/>
                  </a:schemeClr>
                </a:solidFill>
              </a:rPr>
              <a:t>There is another memorial in park that is also not in a highly visible area of the park that is in good condition</a:t>
            </a:r>
            <a:endParaRPr lang="en-CA" dirty="0">
              <a:solidFill>
                <a:schemeClr val="accent1">
                  <a:lumMod val="75000"/>
                </a:schemeClr>
              </a:solidFill>
            </a:endParaRPr>
          </a:p>
          <a:p>
            <a:r>
              <a:rPr lang="en-CA" dirty="0" smtClean="0">
                <a:solidFill>
                  <a:schemeClr val="dk1"/>
                </a:solidFill>
              </a:rPr>
              <a:t>Park does not seem organized with items spread around with what appears to be no order/reason </a:t>
            </a:r>
            <a:endParaRPr lang="en-CA" dirty="0">
              <a:solidFill>
                <a:schemeClr val="dk1"/>
              </a:solidFill>
            </a:endParaRPr>
          </a:p>
        </p:txBody>
      </p:sp>
    </p:spTree>
    <p:extLst>
      <p:ext uri="{BB962C8B-B14F-4D97-AF65-F5344CB8AC3E}">
        <p14:creationId xmlns:p14="http://schemas.microsoft.com/office/powerpoint/2010/main" val="323098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p>
            <a:r>
              <a:rPr lang="en-CA" dirty="0" smtClean="0">
                <a:solidFill>
                  <a:schemeClr val="lt1"/>
                </a:solidFill>
                <a:latin typeface="+mn-lt"/>
                <a:ea typeface="+mn-ea"/>
                <a:cs typeface="+mn-cs"/>
              </a:rPr>
              <a:t>Memorial Proposal </a:t>
            </a:r>
            <a:r>
              <a:rPr lang="en-CA" dirty="0">
                <a:solidFill>
                  <a:schemeClr val="lt1"/>
                </a:solidFill>
                <a:latin typeface="+mn-lt"/>
                <a:ea typeface="+mn-ea"/>
                <a:cs typeface="+mn-cs"/>
              </a:rPr>
              <a:t>Phase 1</a:t>
            </a:r>
          </a:p>
        </p:txBody>
      </p:sp>
      <p:sp>
        <p:nvSpPr>
          <p:cNvPr id="3" name="Content Placeholder 2"/>
          <p:cNvSpPr>
            <a:spLocks noGrp="1"/>
          </p:cNvSpPr>
          <p:nvPr>
            <p:ph idx="1"/>
          </p:nvPr>
        </p:nvSpPr>
        <p:spPr>
          <a:xfrm>
            <a:off x="467544" y="1628800"/>
            <a:ext cx="8229600" cy="4968552"/>
          </a:xfrm>
        </p:spPr>
        <p:style>
          <a:lnRef idx="1">
            <a:schemeClr val="dk1"/>
          </a:lnRef>
          <a:fillRef idx="2">
            <a:schemeClr val="dk1"/>
          </a:fillRef>
          <a:effectRef idx="1">
            <a:schemeClr val="dk1"/>
          </a:effectRef>
          <a:fontRef idx="minor">
            <a:schemeClr val="dk1"/>
          </a:fontRef>
        </p:style>
        <p:txBody>
          <a:bodyPr vert="horz" lIns="91440" tIns="45720" rIns="91440" bIns="45720" rtlCol="0">
            <a:normAutofit/>
          </a:bodyPr>
          <a:lstStyle/>
          <a:p>
            <a:r>
              <a:rPr lang="en-CA" dirty="0" smtClean="0">
                <a:solidFill>
                  <a:schemeClr val="dk1"/>
                </a:solidFill>
              </a:rPr>
              <a:t>Use current situation as an opportunity</a:t>
            </a:r>
          </a:p>
          <a:p>
            <a:r>
              <a:rPr lang="en-CA" dirty="0" smtClean="0">
                <a:solidFill>
                  <a:schemeClr val="accent1">
                    <a:lumMod val="75000"/>
                  </a:schemeClr>
                </a:solidFill>
              </a:rPr>
              <a:t>Take advantage of fact that new work needs to be done and consolidate to one memorial</a:t>
            </a:r>
          </a:p>
          <a:p>
            <a:r>
              <a:rPr lang="en-CA" dirty="0" smtClean="0">
                <a:solidFill>
                  <a:schemeClr val="dk1"/>
                </a:solidFill>
              </a:rPr>
              <a:t>Use </a:t>
            </a:r>
            <a:r>
              <a:rPr lang="en-CA" dirty="0">
                <a:solidFill>
                  <a:schemeClr val="dk1"/>
                </a:solidFill>
              </a:rPr>
              <a:t>items from previous </a:t>
            </a:r>
            <a:r>
              <a:rPr lang="en-CA" dirty="0" smtClean="0">
                <a:solidFill>
                  <a:schemeClr val="dk1"/>
                </a:solidFill>
              </a:rPr>
              <a:t>memorials and tie them both in together</a:t>
            </a:r>
            <a:endParaRPr lang="en-CA" dirty="0">
              <a:solidFill>
                <a:schemeClr val="dk1"/>
              </a:solidFill>
            </a:endParaRPr>
          </a:p>
          <a:p>
            <a:r>
              <a:rPr lang="en-CA" dirty="0">
                <a:solidFill>
                  <a:schemeClr val="accent1">
                    <a:lumMod val="75000"/>
                  </a:schemeClr>
                </a:solidFill>
              </a:rPr>
              <a:t>Place in highly visual part of town (corner of Second Ave and Government Rd</a:t>
            </a:r>
            <a:r>
              <a:rPr lang="en-CA" dirty="0" smtClean="0">
                <a:solidFill>
                  <a:schemeClr val="accent1">
                    <a:lumMod val="75000"/>
                  </a:schemeClr>
                </a:solidFill>
              </a:rPr>
              <a:t>.)</a:t>
            </a:r>
          </a:p>
          <a:p>
            <a:r>
              <a:rPr lang="en-CA" dirty="0" smtClean="0"/>
              <a:t>Make as a focal point in town that is visually appealing and inviting to all</a:t>
            </a:r>
          </a:p>
          <a:p>
            <a:pPr marL="0" indent="0">
              <a:buNone/>
            </a:pPr>
            <a:endParaRPr lang="en-CA" dirty="0">
              <a:solidFill>
                <a:schemeClr val="dk1"/>
              </a:solidFill>
            </a:endParaRPr>
          </a:p>
        </p:txBody>
      </p:sp>
    </p:spTree>
    <p:extLst>
      <p:ext uri="{BB962C8B-B14F-4D97-AF65-F5344CB8AC3E}">
        <p14:creationId xmlns:p14="http://schemas.microsoft.com/office/powerpoint/2010/main" val="288126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706090"/>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CA" dirty="0" smtClean="0"/>
              <a:t>Memorial Site Current</a:t>
            </a:r>
            <a:endParaRPr lang="en-CA"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052736"/>
            <a:ext cx="7488832"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41184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268760"/>
            <a:ext cx="9105900" cy="536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457200" y="274638"/>
            <a:ext cx="8229600" cy="706090"/>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CA" dirty="0" smtClean="0"/>
              <a:t>Memorial Proposed Site</a:t>
            </a:r>
            <a:endParaRPr lang="en-CA" dirty="0"/>
          </a:p>
        </p:txBody>
      </p:sp>
    </p:spTree>
    <p:extLst>
      <p:ext uri="{BB962C8B-B14F-4D97-AF65-F5344CB8AC3E}">
        <p14:creationId xmlns:p14="http://schemas.microsoft.com/office/powerpoint/2010/main" val="13364629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087586"/>
            <a:ext cx="9105900" cy="536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734193" y="2276872"/>
            <a:ext cx="45719" cy="1152128"/>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050" name="Picture 2" descr="http://ts2.mm.bing.net/images/thumbnail.aspx?q=1629716094909&amp;id=c67d9be71acf73659562008cf54f62c8&amp;url=http%3a%2f%2fwww.clker.com%2fcliparts%2fa%2fa%2f6%2f8%2f1194989024572057358canada_flag_ganson.svg.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5" y="2132856"/>
            <a:ext cx="674215" cy="288000"/>
          </a:xfrm>
          <a:prstGeom prst="rect">
            <a:avLst/>
          </a:prstGeom>
          <a:noFill/>
        </p:spPr>
      </p:pic>
      <p:pic>
        <p:nvPicPr>
          <p:cNvPr id="2052" name="Picture 4" descr="http://louisville.edu/advising/images/logos/Spotlight%20Graphi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1340824"/>
            <a:ext cx="511013" cy="504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446784" y="188640"/>
            <a:ext cx="8229600" cy="706090"/>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CA" dirty="0" smtClean="0"/>
              <a:t>Memorial Proposed Site</a:t>
            </a:r>
            <a:endParaRPr lang="en-CA" dirty="0"/>
          </a:p>
        </p:txBody>
      </p:sp>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1996" y="2636884"/>
            <a:ext cx="5039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3635896" y="2636884"/>
            <a:ext cx="45719" cy="79211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28" name="Picture 4" descr="File:Flag of Ontario.sv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51920" y="2600952"/>
            <a:ext cx="504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851920" y="2615284"/>
            <a:ext cx="45719" cy="81371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4"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artisticMarker/>
                    </a14:imgEffect>
                  </a14:imgLayer>
                </a14:imgProps>
              </a:ext>
              <a:ext uri="{28A0092B-C50C-407E-A947-70E740481C1C}">
                <a14:useLocalDpi xmlns:a14="http://schemas.microsoft.com/office/drawing/2010/main" val="0"/>
              </a:ext>
            </a:extLst>
          </a:blip>
          <a:srcRect/>
          <a:stretch>
            <a:fillRect/>
          </a:stretch>
        </p:blipFill>
        <p:spPr bwMode="auto">
          <a:xfrm rot="3450320">
            <a:off x="3383690" y="3900576"/>
            <a:ext cx="398303" cy="555102"/>
          </a:xfrm>
          <a:prstGeom prst="rect">
            <a:avLst/>
          </a:prstGeom>
          <a:noFill/>
          <a:ln>
            <a:noFill/>
          </a:ln>
          <a:effectLst/>
          <a:scene3d>
            <a:camera prst="orthographicFront">
              <a:rot lat="3000000" lon="780000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descr="http://t3.gstatic.com/images?q=tbn:ANd9GcT_ML1a1X1_TgBrihToGwfZsNRjgJYrCBeQ-1ujkWUzc9oE33sGp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23421" y="3818127"/>
            <a:ext cx="508575" cy="36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63888" y="3356992"/>
            <a:ext cx="349784" cy="72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3136016" y="3861048"/>
            <a:ext cx="413555" cy="236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24395" y="4048849"/>
            <a:ext cx="218180" cy="440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79531" y="3852479"/>
            <a:ext cx="125844" cy="254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60341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746125"/>
            <a:ext cx="9105900" cy="536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779912" y="1916832"/>
            <a:ext cx="45719" cy="108012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050" name="Picture 2" descr="http://ts2.mm.bing.net/images/thumbnail.aspx?q=1629716094909&amp;id=c67d9be71acf73659562008cf54f62c8&amp;url=http%3a%2f%2fwww.clker.com%2fcliparts%2fa%2fa%2f6%2f8%2f1194989024572057358canada_flag_ganson.svg.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2" y="1700840"/>
            <a:ext cx="674215" cy="288000"/>
          </a:xfrm>
          <a:prstGeom prst="rect">
            <a:avLst/>
          </a:prstGeom>
          <a:noFill/>
        </p:spPr>
      </p:pic>
      <p:pic>
        <p:nvPicPr>
          <p:cNvPr id="2052" name="Picture 4" descr="http://louisville.edu/advising/images/logos/Spotlight%20Graphi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1052792"/>
            <a:ext cx="511013" cy="5040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ular Callout 8"/>
          <p:cNvSpPr/>
          <p:nvPr/>
        </p:nvSpPr>
        <p:spPr>
          <a:xfrm>
            <a:off x="107504" y="4313221"/>
            <a:ext cx="4536504" cy="865163"/>
          </a:xfrm>
          <a:prstGeom prst="wedgeRoundRectCallout">
            <a:avLst>
              <a:gd name="adj1" fmla="val 25601"/>
              <a:gd name="adj2" fmla="val -10184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tx1"/>
                </a:solidFill>
              </a:rPr>
              <a:t>Reflection Pool (approx. 1 1/2 feet deep) 7’ by 3’.  Will reflect image of memorial in pond. </a:t>
            </a:r>
            <a:endParaRPr lang="en-CA" dirty="0">
              <a:solidFill>
                <a:schemeClr val="tx1"/>
              </a:solidFill>
            </a:endParaRPr>
          </a:p>
        </p:txBody>
      </p:sp>
      <p:pic>
        <p:nvPicPr>
          <p:cNvPr id="2054" name="Picture 6" descr="http://t3.gstatic.com/images?q=tbn:ANd9GcT_ML1a1X1_TgBrihToGwfZsNRjgJYrCBeQ-1ujkWUzc9oE33sGp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2446" y="3445236"/>
            <a:ext cx="508575" cy="360000"/>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ular Callout 14"/>
          <p:cNvSpPr/>
          <p:nvPr/>
        </p:nvSpPr>
        <p:spPr>
          <a:xfrm>
            <a:off x="552628" y="1673502"/>
            <a:ext cx="2348842" cy="918707"/>
          </a:xfrm>
          <a:prstGeom prst="wedgeRoundRectCallout">
            <a:avLst>
              <a:gd name="adj1" fmla="val 47162"/>
              <a:gd name="adj2" fmla="val 13754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tx1"/>
                </a:solidFill>
              </a:rPr>
              <a:t>Two benches angled in at 45 facing memorial</a:t>
            </a:r>
            <a:endParaRPr lang="en-CA" dirty="0">
              <a:solidFill>
                <a:schemeClr val="tx1"/>
              </a:solidFill>
            </a:endParaRPr>
          </a:p>
        </p:txBody>
      </p:sp>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1840" y="2168788"/>
            <a:ext cx="5039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3635896" y="2168788"/>
            <a:ext cx="45719" cy="79211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Picture 4" descr="File:Flag of Ontario.sv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3928" y="2132856"/>
            <a:ext cx="504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878209" y="2147188"/>
            <a:ext cx="45719" cy="81371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ounded Rectangular Callout 4"/>
          <p:cNvSpPr/>
          <p:nvPr/>
        </p:nvSpPr>
        <p:spPr>
          <a:xfrm>
            <a:off x="4427984" y="2618333"/>
            <a:ext cx="4608512" cy="1890787"/>
          </a:xfrm>
          <a:prstGeom prst="wedgeRoundRectCallout">
            <a:avLst>
              <a:gd name="adj1" fmla="val -57017"/>
              <a:gd name="adj2" fmla="val -441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tx1"/>
                </a:solidFill>
              </a:rPr>
              <a:t>Army, Navy (anchor), Air Force</a:t>
            </a:r>
          </a:p>
          <a:p>
            <a:pPr algn="ctr"/>
            <a:r>
              <a:rPr lang="en-CA" dirty="0" smtClean="0">
                <a:solidFill>
                  <a:schemeClr val="tx1"/>
                </a:solidFill>
              </a:rPr>
              <a:t>RCMP and Merchant Marine plaques laid out in a half circle around rear of memorial.  </a:t>
            </a:r>
          </a:p>
          <a:p>
            <a:pPr algn="ctr"/>
            <a:endParaRPr lang="en-CA" dirty="0">
              <a:solidFill>
                <a:schemeClr val="tx1"/>
              </a:solidFill>
            </a:endParaRPr>
          </a:p>
          <a:p>
            <a:pPr algn="ctr"/>
            <a:r>
              <a:rPr lang="en-CA" dirty="0" smtClean="0">
                <a:solidFill>
                  <a:schemeClr val="tx1"/>
                </a:solidFill>
              </a:rPr>
              <a:t>Plaques placed on poured concrete pillar same dimensions as the Centennial pillar and finished in black concrete finish</a:t>
            </a:r>
            <a:endParaRPr lang="en-CA" dirty="0">
              <a:solidFill>
                <a:schemeClr val="tx1"/>
              </a:solidFill>
            </a:endParaRPr>
          </a:p>
        </p:txBody>
      </p:sp>
      <p:sp>
        <p:nvSpPr>
          <p:cNvPr id="18" name="Rounded Rectangular Callout 17"/>
          <p:cNvSpPr/>
          <p:nvPr/>
        </p:nvSpPr>
        <p:spPr>
          <a:xfrm>
            <a:off x="4644008" y="1655514"/>
            <a:ext cx="4392488" cy="549350"/>
          </a:xfrm>
          <a:prstGeom prst="wedgeRoundRectCallout">
            <a:avLst>
              <a:gd name="adj1" fmla="val -54317"/>
              <a:gd name="adj2" fmla="val 1991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tx1"/>
                </a:solidFill>
              </a:rPr>
              <a:t>Flag of Canada, Ontario and Greater Sudbury behind the Memorial</a:t>
            </a:r>
            <a:endParaRPr lang="en-CA" dirty="0">
              <a:solidFill>
                <a:schemeClr val="tx1"/>
              </a:solidFill>
            </a:endParaRPr>
          </a:p>
        </p:txBody>
      </p:sp>
      <p:pic>
        <p:nvPicPr>
          <p:cNvPr id="19"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artisticMarker/>
                    </a14:imgEffect>
                  </a14:imgLayer>
                </a14:imgProps>
              </a:ext>
              <a:ext uri="{28A0092B-C50C-407E-A947-70E740481C1C}">
                <a14:useLocalDpi xmlns:a14="http://schemas.microsoft.com/office/drawing/2010/main" val="0"/>
              </a:ext>
            </a:extLst>
          </a:blip>
          <a:srcRect/>
          <a:stretch>
            <a:fillRect/>
          </a:stretch>
        </p:blipFill>
        <p:spPr bwMode="auto">
          <a:xfrm rot="3450320">
            <a:off x="3383690" y="3468528"/>
            <a:ext cx="398303" cy="555102"/>
          </a:xfrm>
          <a:prstGeom prst="rect">
            <a:avLst/>
          </a:prstGeom>
          <a:noFill/>
          <a:ln>
            <a:noFill/>
          </a:ln>
          <a:effectLst/>
          <a:scene3d>
            <a:camera prst="orthographicFront">
              <a:rot lat="3000000" lon="780000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itle 1"/>
          <p:cNvSpPr txBox="1">
            <a:spLocks/>
          </p:cNvSpPr>
          <p:nvPr/>
        </p:nvSpPr>
        <p:spPr>
          <a:xfrm>
            <a:off x="446784" y="51778"/>
            <a:ext cx="8229600" cy="353045"/>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fontScale="475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CA" dirty="0" smtClean="0"/>
              <a:t>Memorial Proposed Site Details </a:t>
            </a:r>
            <a:endParaRPr lang="en-CA" dirty="0"/>
          </a:p>
        </p:txBody>
      </p:sp>
      <p:sp>
        <p:nvSpPr>
          <p:cNvPr id="10" name="Rounded Rectangular Callout 9"/>
          <p:cNvSpPr/>
          <p:nvPr/>
        </p:nvSpPr>
        <p:spPr>
          <a:xfrm>
            <a:off x="1619672" y="548679"/>
            <a:ext cx="5544616" cy="801377"/>
          </a:xfrm>
          <a:prstGeom prst="wedgeRoundRectCallout">
            <a:avLst>
              <a:gd name="adj1" fmla="val -51712"/>
              <a:gd name="adj2" fmla="val 3730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tx1"/>
                </a:solidFill>
              </a:rPr>
              <a:t>Spotlight on pole directed at flag/monument to light up at night.  Will reflect image in pool at night as well</a:t>
            </a:r>
          </a:p>
          <a:p>
            <a:pPr algn="ctr"/>
            <a:r>
              <a:rPr lang="en-CA" dirty="0" smtClean="0">
                <a:solidFill>
                  <a:schemeClr val="tx1"/>
                </a:solidFill>
              </a:rPr>
              <a:t>(Potentially surveillance camera as well)</a:t>
            </a:r>
            <a:endParaRPr lang="en-CA" dirty="0">
              <a:solidFill>
                <a:schemeClr val="tx1"/>
              </a:solidFill>
            </a:endParaRPr>
          </a:p>
        </p:txBody>
      </p:sp>
      <p:pic>
        <p:nvPicPr>
          <p:cNvPr id="307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3624052" y="2960904"/>
            <a:ext cx="324616" cy="67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3161868" y="3445236"/>
            <a:ext cx="413555" cy="236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33159" y="3673335"/>
            <a:ext cx="218180" cy="440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ular Callout 23"/>
          <p:cNvSpPr/>
          <p:nvPr/>
        </p:nvSpPr>
        <p:spPr>
          <a:xfrm>
            <a:off x="38099" y="2618333"/>
            <a:ext cx="2504150" cy="1006903"/>
          </a:xfrm>
          <a:prstGeom prst="wedgeRoundRectCallout">
            <a:avLst>
              <a:gd name="adj1" fmla="val 43390"/>
              <a:gd name="adj2" fmla="val 6605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tx1"/>
                </a:solidFill>
              </a:rPr>
              <a:t>Centennial Plaque to be moved to corner of Park and refinished</a:t>
            </a:r>
            <a:endParaRPr lang="en-CA" dirty="0">
              <a:solidFill>
                <a:schemeClr val="tx1"/>
              </a:solidFill>
            </a:endParaRPr>
          </a:p>
        </p:txBody>
      </p:sp>
      <p:pic>
        <p:nvPicPr>
          <p:cNvPr id="2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96019" y="3428999"/>
            <a:ext cx="121000" cy="24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55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5" grpId="0" animBg="1"/>
      <p:bldP spid="18" grpId="0" animBg="1"/>
      <p:bldP spid="10" grpId="0" animBg="1"/>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1054</TotalTime>
  <Words>763</Words>
  <Application>Microsoft Office PowerPoint</Application>
  <PresentationFormat>On-screen Show (4:3)</PresentationFormat>
  <Paragraphs>70</Paragraphs>
  <Slides>16</Slides>
  <Notes>0</Notes>
  <HiddenSlides>1</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Coniston Memorial Proposal</vt:lpstr>
      <vt:lpstr>Approvals Required/Received</vt:lpstr>
      <vt:lpstr>Existing Situation</vt:lpstr>
      <vt:lpstr>Existing Situation</vt:lpstr>
      <vt:lpstr>Memorial Proposal Phase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Phase 2 (other items for later date)</vt:lpstr>
      <vt:lpstr>Phase 2 continued (other items for later date)</vt:lpstr>
      <vt:lpstr>Financial Considerations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Kirk Langdon</dc:creator>
  <cp:lastModifiedBy>Kirk Langdon</cp:lastModifiedBy>
  <cp:revision>81</cp:revision>
  <cp:lastPrinted>2012-07-25T15:34:18Z</cp:lastPrinted>
  <dcterms:created xsi:type="dcterms:W3CDTF">2012-03-06T17:08:46Z</dcterms:created>
  <dcterms:modified xsi:type="dcterms:W3CDTF">2012-09-07T19:36:11Z</dcterms:modified>
</cp:coreProperties>
</file>